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1"/>
  </p:notesMasterIdLst>
  <p:sldIdLst>
    <p:sldId id="467" r:id="rId5"/>
    <p:sldId id="488" r:id="rId6"/>
    <p:sldId id="493" r:id="rId7"/>
    <p:sldId id="492" r:id="rId8"/>
    <p:sldId id="491" r:id="rId9"/>
    <p:sldId id="494" r:id="rId10"/>
  </p:sldIdLst>
  <p:sldSz cx="24384000" cy="13716000"/>
  <p:notesSz cx="6888163" cy="10020300"/>
  <p:embeddedFontLst>
    <p:embeddedFont>
      <p:font typeface="Corbel" panose="020B0503020204020204" pitchFamily="34" charset="0"/>
      <p:regular r:id="rId12"/>
      <p:bold r:id="rId13"/>
      <p:italic r:id="rId14"/>
      <p:boldItalic r:id="rId15"/>
    </p:embeddedFont>
    <p:embeddedFont>
      <p:font typeface="Source Sans Pro" panose="020B0503030403020204" pitchFamily="34" charset="0"/>
      <p:regular r:id="rId16"/>
      <p:bold r:id="rId17"/>
      <p:italic r:id="rId18"/>
      <p:boldItalic r:id="rId19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43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F6"/>
    <a:srgbClr val="0094E6"/>
    <a:srgbClr val="FF7575"/>
    <a:srgbClr val="DCB797"/>
    <a:srgbClr val="B5733D"/>
    <a:srgbClr val="DFDA00"/>
    <a:srgbClr val="FB8005"/>
    <a:srgbClr val="FFDA65"/>
    <a:srgbClr val="EAB200"/>
    <a:srgbClr val="243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1" autoAdjust="0"/>
    <p:restoredTop sz="94641" autoAdjust="0"/>
  </p:normalViewPr>
  <p:slideViewPr>
    <p:cSldViewPr snapToGrid="0">
      <p:cViewPr varScale="1">
        <p:scale>
          <a:sx n="53" d="100"/>
          <a:sy n="53" d="100"/>
        </p:scale>
        <p:origin x="906" y="96"/>
      </p:cViewPr>
      <p:guideLst>
        <p:guide orient="horz" pos="4343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/>
          </p:nvPr>
        </p:nvSpPr>
        <p:spPr>
          <a:xfrm>
            <a:off x="106363" y="752475"/>
            <a:ext cx="6675437" cy="3756025"/>
          </a:xfrm>
          <a:prstGeom prst="rect">
            <a:avLst/>
          </a:prstGeom>
        </p:spPr>
        <p:txBody>
          <a:bodyPr lIns="96611" tIns="48306" rIns="96611" bIns="48306"/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xfrm>
            <a:off x="918423" y="4759642"/>
            <a:ext cx="5051319" cy="4509135"/>
          </a:xfrm>
          <a:prstGeom prst="rect">
            <a:avLst/>
          </a:prstGeom>
        </p:spPr>
        <p:txBody>
          <a:bodyPr lIns="96611" tIns="48306" rIns="96611" bIns="4830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4903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 b="0" i="0">
        <a:latin typeface="Source Sans Pro" panose="020B0503030403020204" pitchFamily="34" charset="0"/>
        <a:ea typeface="Source Sans Pro" panose="020B0503030403020204" pitchFamily="34" charset="0"/>
        <a:cs typeface="Arial" panose="020B0604020202020204" pitchFamily="34" charset="0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181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3430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">
    <p:bg>
      <p:bgPr>
        <a:solidFill>
          <a:srgbClr val="24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75706" y="13116177"/>
            <a:ext cx="201978" cy="230832"/>
          </a:xfrm>
          <a:prstGeom prst="rect">
            <a:avLst/>
          </a:prstGeom>
        </p:spPr>
        <p:txBody>
          <a:bodyPr lIns="0" tIns="0" rIns="0" bIns="0"/>
          <a:lstStyle>
            <a:lvl1pPr>
              <a:defRPr sz="1500" b="0" i="0">
                <a:solidFill>
                  <a:srgbClr val="3A3E3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  <a:sym typeface="MarkPro-Book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EASTNINE Aloja"/>
          <p:cNvSpPr txBox="1"/>
          <p:nvPr userDrawn="1"/>
        </p:nvSpPr>
        <p:spPr>
          <a:xfrm>
            <a:off x="21749821" y="12610932"/>
            <a:ext cx="4568572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000" b="0" spc="140">
                <a:solidFill>
                  <a:srgbClr val="DAB897"/>
                </a:solidFill>
                <a:latin typeface="Source Serif Pro Semibold"/>
                <a:ea typeface="Source Serif Pro Semibold"/>
                <a:cs typeface="Source Serif Pro Semibold"/>
                <a:sym typeface="Source Serif Pro Semibold"/>
              </a:defRPr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  <a:ea typeface="Source Sans Pro Semibold"/>
                <a:cs typeface="Source Sans Pro Semibold"/>
                <a:sym typeface="Source Sans Pro Semibold"/>
              </a:rPr>
              <a:t>ARROW</a:t>
            </a:r>
            <a:endParaRPr sz="2800" dirty="0">
              <a:solidFill>
                <a:schemeClr val="bg1">
                  <a:lumMod val="95000"/>
                </a:schemeClr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541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LIGHT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21945600" y="11848639"/>
            <a:ext cx="2438400" cy="1498294"/>
            <a:chOff x="10208029" y="5968538"/>
            <a:chExt cx="2759825" cy="1695797"/>
          </a:xfrm>
        </p:grpSpPr>
        <p:sp>
          <p:nvSpPr>
            <p:cNvPr id="3" name="Oval 2"/>
            <p:cNvSpPr/>
            <p:nvPr/>
          </p:nvSpPr>
          <p:spPr>
            <a:xfrm>
              <a:off x="10740044" y="5968538"/>
              <a:ext cx="1695797" cy="1695797"/>
            </a:xfrm>
            <a:prstGeom prst="ellipse">
              <a:avLst/>
            </a:prstGeom>
            <a:solidFill>
              <a:srgbClr val="243D32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208029" y="6562636"/>
              <a:ext cx="2759825" cy="5075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Corbel" panose="020B0503020204020204" pitchFamily="34" charset="0"/>
                  <a:sym typeface="Helvetica Neue"/>
                </a:rPr>
                <a:t>ARROW</a:t>
              </a:r>
              <a:endParaRPr kumimoji="0" lang="en-US" sz="3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orbel" panose="020B0503020204020204" pitchFamily="34" charset="0"/>
                <a:sym typeface="Helvetica Neue"/>
              </a:endParaRPr>
            </a:p>
          </p:txBody>
        </p:sp>
      </p:grp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75706" y="13116177"/>
            <a:ext cx="201978" cy="230832"/>
          </a:xfrm>
          <a:prstGeom prst="rect">
            <a:avLst/>
          </a:prstGeom>
        </p:spPr>
        <p:txBody>
          <a:bodyPr lIns="0" tIns="0" rIns="0" bIns="0"/>
          <a:lstStyle>
            <a:lvl1pPr>
              <a:defRPr sz="1500" b="0" i="0">
                <a:solidFill>
                  <a:srgbClr val="3A3E3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  <a:sym typeface="MarkPro-Book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3779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3B0F-B5FE-4010-8394-18791FD22272}" type="datetimeFigureOut">
              <a:rPr lang="pl-PL" smtClean="0"/>
              <a:t>15.10.2025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6257-4D90-4E49-9CA9-0B69BAC9C4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850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Source Sans Pro" panose="020B0503030403020204" pitchFamily="34" charset="0"/>
          <a:ea typeface="Source Sans Pro" panose="020B0503030403020204" pitchFamily="34" charset="0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Source Sans Pro" panose="020B0503030403020204" pitchFamily="34" charset="0"/>
          <a:ea typeface="Source Sans Pro" panose="020B0503030403020204" pitchFamily="34" charset="0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Source Sans Pro" panose="020B0503030403020204" pitchFamily="34" charset="0"/>
          <a:ea typeface="Source Sans Pro" panose="020B0503030403020204" pitchFamily="34" charset="0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Source Sans Pro" panose="020B0503030403020204" pitchFamily="34" charset="0"/>
          <a:ea typeface="Source Sans Pro" panose="020B0503030403020204" pitchFamily="34" charset="0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Source Sans Pro" panose="020B0503030403020204" pitchFamily="34" charset="0"/>
          <a:ea typeface="Source Sans Pro" panose="020B0503030403020204" pitchFamily="34" charset="0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Source Sans Pro" panose="020B0503030403020204" pitchFamily="34" charset="0"/>
          <a:ea typeface="Source Sans Pro" panose="020B0503030403020204" pitchFamily="34" charset="0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0254F-8F10-AEA9-04BE-F245CC242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A5BD8FBA-83C6-312B-4DEE-DAF7EC71A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62" y="119178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 descr="Obraz zawierający mapa, tekst, atlas&#10;&#10;Zawartość wygenerowana przez AI może być niepoprawna.">
            <a:extLst>
              <a:ext uri="{FF2B5EF4-FFF2-40B4-BE49-F238E27FC236}">
                <a16:creationId xmlns:a16="http://schemas.microsoft.com/office/drawing/2014/main" id="{4D50B4DB-A04E-2F84-0ACB-EC8D830B8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8152"/>
          <a:stretch>
            <a:fillRect/>
          </a:stretch>
        </p:blipFill>
        <p:spPr>
          <a:xfrm>
            <a:off x="6569177" y="0"/>
            <a:ext cx="17814821" cy="1371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A9C029-2971-0309-87B8-5EDE71EB1AC7}"/>
              </a:ext>
            </a:extLst>
          </p:cNvPr>
          <p:cNvSpPr/>
          <p:nvPr/>
        </p:nvSpPr>
        <p:spPr>
          <a:xfrm>
            <a:off x="1" y="0"/>
            <a:ext cx="7780712" cy="1371600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Sustainability leadership">
            <a:extLst>
              <a:ext uri="{FF2B5EF4-FFF2-40B4-BE49-F238E27FC236}">
                <a16:creationId xmlns:a16="http://schemas.microsoft.com/office/drawing/2014/main" id="{8545E7AC-7714-7641-D8FD-A6E23496CF99}"/>
              </a:ext>
            </a:extLst>
          </p:cNvPr>
          <p:cNvSpPr txBox="1"/>
          <p:nvPr/>
        </p:nvSpPr>
        <p:spPr>
          <a:xfrm>
            <a:off x="499243" y="8782000"/>
            <a:ext cx="6782228" cy="207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 anchorCtr="0">
            <a:noAutofit/>
          </a:bodyPr>
          <a:lstStyle/>
          <a:p>
            <a:pPr>
              <a:defRPr sz="5000" b="0">
                <a:solidFill>
                  <a:srgbClr val="FFFFFF"/>
                </a:solidFill>
                <a:latin typeface="Source Serif Pro Regular"/>
                <a:ea typeface="Source Serif Pro Regular"/>
                <a:cs typeface="Source Serif Pro Regular"/>
                <a:sym typeface="Source Serif Pro Regular"/>
              </a:defRPr>
            </a:pPr>
            <a:r>
              <a:rPr lang="pl-PL" sz="6000" dirty="0">
                <a:solidFill>
                  <a:schemeClr val="bg1"/>
                </a:solidFill>
                <a:latin typeface="Times New Roman" panose="02020603050405020304" pitchFamily="18" charset="0"/>
                <a:ea typeface="Segoe UI Historic"/>
                <a:cs typeface="Times New Roman" panose="02020603050405020304" pitchFamily="18" charset="0"/>
              </a:rPr>
              <a:t>Plan Ogólny </a:t>
            </a:r>
          </a:p>
          <a:p>
            <a:pPr>
              <a:defRPr sz="5000" b="0">
                <a:solidFill>
                  <a:srgbClr val="FFFFFF"/>
                </a:solidFill>
                <a:latin typeface="Source Serif Pro Regular"/>
                <a:ea typeface="Source Serif Pro Regular"/>
                <a:cs typeface="Source Serif Pro Regular"/>
                <a:sym typeface="Source Serif Pro Regular"/>
              </a:defRPr>
            </a:pPr>
            <a:r>
              <a:rPr lang="pl-PL" sz="6000" dirty="0">
                <a:solidFill>
                  <a:schemeClr val="bg1"/>
                </a:solidFill>
                <a:latin typeface="Times New Roman" panose="02020603050405020304" pitchFamily="18" charset="0"/>
                <a:ea typeface="Segoe UI Historic"/>
                <a:cs typeface="Times New Roman" panose="02020603050405020304" pitchFamily="18" charset="0"/>
              </a:rPr>
              <a:t>Gminy Sidra</a:t>
            </a:r>
            <a:endParaRPr lang="da-DK" sz="6600" dirty="0">
              <a:solidFill>
                <a:schemeClr val="bg1"/>
              </a:solidFill>
              <a:latin typeface="Times New Roman" panose="02020603050405020304" pitchFamily="18" charset="0"/>
              <a:ea typeface="Segoe UI Historic"/>
              <a:cs typeface="Times New Roman" panose="02020603050405020304" pitchFamily="18" charset="0"/>
            </a:endParaRPr>
          </a:p>
        </p:txBody>
      </p:sp>
      <p:sp>
        <p:nvSpPr>
          <p:cNvPr id="4" name="Sustainability leadership">
            <a:extLst>
              <a:ext uri="{FF2B5EF4-FFF2-40B4-BE49-F238E27FC236}">
                <a16:creationId xmlns:a16="http://schemas.microsoft.com/office/drawing/2014/main" id="{7EC80094-6D38-F95F-CA77-7960CC3CCD67}"/>
              </a:ext>
            </a:extLst>
          </p:cNvPr>
          <p:cNvSpPr txBox="1"/>
          <p:nvPr/>
        </p:nvSpPr>
        <p:spPr>
          <a:xfrm>
            <a:off x="499243" y="11199701"/>
            <a:ext cx="678222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 anchorCtr="0">
            <a:noAutofit/>
          </a:bodyPr>
          <a:lstStyle/>
          <a:p>
            <a:pPr>
              <a:defRPr sz="5000" b="0">
                <a:solidFill>
                  <a:srgbClr val="FFFFFF"/>
                </a:solidFill>
                <a:latin typeface="Source Serif Pro Regular"/>
                <a:ea typeface="Source Serif Pro Regular"/>
                <a:cs typeface="Source Serif Pro Regular"/>
                <a:sym typeface="Source Serif Pro Regular"/>
              </a:defRPr>
            </a:pPr>
            <a:r>
              <a:rPr lang="pl-PL" sz="3600" dirty="0">
                <a:solidFill>
                  <a:schemeClr val="bg1"/>
                </a:solidFill>
                <a:latin typeface="Times New Roman" panose="02020603050405020304" pitchFamily="18" charset="0"/>
                <a:ea typeface="Segoe UI Historic"/>
                <a:cs typeface="Times New Roman" panose="02020603050405020304" pitchFamily="18" charset="0"/>
              </a:rPr>
              <a:t>Broszura informacyjna</a:t>
            </a:r>
            <a:endParaRPr lang="da-DK" sz="3600" dirty="0">
              <a:solidFill>
                <a:schemeClr val="bg1"/>
              </a:solidFill>
              <a:latin typeface="Times New Roman" panose="02020603050405020304" pitchFamily="18" charset="0"/>
              <a:ea typeface="Segoe UI Historic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7D8235A-739F-7CFC-DE23-5F4227B60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8862" y="120702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D1C528BE-745F-1134-7B30-140FAFDE3A7D}"/>
              </a:ext>
            </a:extLst>
          </p:cNvPr>
          <p:cNvSpPr txBox="1"/>
          <p:nvPr/>
        </p:nvSpPr>
        <p:spPr>
          <a:xfrm rot="19444964">
            <a:off x="7491714" y="5921561"/>
            <a:ext cx="17491624" cy="20005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l-PL" sz="9600" b="0" dirty="0">
                <a:solidFill>
                  <a:schemeClr val="bg1">
                    <a:lumMod val="50000"/>
                  </a:schemeClr>
                </a:solidFill>
              </a:rPr>
              <a:t>MAPA POGLĄDOWA</a:t>
            </a:r>
          </a:p>
          <a:p>
            <a:pPr algn="ctr"/>
            <a:endParaRPr lang="pl-PL" sz="2400" b="1" u="sng" dirty="0"/>
          </a:p>
        </p:txBody>
      </p:sp>
    </p:spTree>
    <p:extLst>
      <p:ext uri="{BB962C8B-B14F-4D97-AF65-F5344CB8AC3E}">
        <p14:creationId xmlns:p14="http://schemas.microsoft.com/office/powerpoint/2010/main" val="18298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44B88-5A8C-0CAC-F2A7-0D64BD94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427C893-B1C7-FB5C-8775-A2A1D7C6A595}"/>
              </a:ext>
            </a:extLst>
          </p:cNvPr>
          <p:cNvSpPr/>
          <p:nvPr/>
        </p:nvSpPr>
        <p:spPr>
          <a:xfrm>
            <a:off x="0" y="1139976"/>
            <a:ext cx="24384000" cy="7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5D8DC2-C82F-CE40-C0DE-5758555331C6}"/>
              </a:ext>
            </a:extLst>
          </p:cNvPr>
          <p:cNvSpPr txBox="1"/>
          <p:nvPr/>
        </p:nvSpPr>
        <p:spPr>
          <a:xfrm>
            <a:off x="2307336" y="1273326"/>
            <a:ext cx="20116800" cy="117262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OGÓLNY GMINY – KLUCZOWE ZMIANY I ICH ZNACZENIE</a:t>
            </a:r>
          </a:p>
          <a:p>
            <a:pPr algn="just"/>
            <a:endParaRPr lang="pl-PL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ogólny gminy to nowe, obowiązkowe narzędzie planowania przestrzennego w Polsce,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 akt prawa miejscowego będzie obowiązywał na całym obszarze gminy,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określi podstawowe zasady zagospodarowania przestrzennego na terenie gminy,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 sporządzenia tego dokumentu: do 30 czerwca 2026 r.,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zastąpi Studium Uwarunkowań i Kierunków Zagospodarowania Przestrzennego gminy, które straci ważność 30 czerwca 2026 r. lub w momencie wejścia w życie planu ogólnego,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sporządzane miejscowe plany zagospodarowania przestrzennego będą musiały być zgodne z planem ogólnym, a obecnie obowiązujące </a:t>
            </a:r>
            <a:r>
              <a:rPr lang="pl-PL" sz="3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mpzp</a:t>
            </a: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będą przeniesione do planu ogólnego,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decyzje o warunkach zabudowy, które zostaną wydane i staną się prawomocne do końca 2025 r. będą ważne bezterminowo i nie muszą być zgodne z uchwalonym planem ogólnym. Decyzje o WZ wydane od 1 stycznia 2026 r. do momentu uchwalenia planu ogólnego będą ważne przez 5 lat, lecz nie muszą </a:t>
            </a:r>
            <a:r>
              <a:rPr lang="pl-PL" sz="3600" b="0">
                <a:latin typeface="Times New Roman" panose="02020603050405020304" pitchFamily="18" charset="0"/>
                <a:cs typeface="Times New Roman" panose="02020603050405020304" pitchFamily="18" charset="0"/>
              </a:rPr>
              <a:t>być zgodne z </a:t>
            </a: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uchwalonym planem. Po uchwaleniu planu ogólnego decyzje o warunkach zabudowy będą wydawane jedynie na obszarze uzupełnienia zabudowy (OUZ), który zostanie wyznaczony w planie ogólnym i będą ważne przez okres 5 lat,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sukces planu ogólnego gminy zależy od odpowiedzialnego podejścia władz i aktywnego udziału społeczności w konsultacjach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ogólny nie wpływa na ważność obecnie obowiązujących miejscowych planów zagospodarowania przestrzennego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E764C7-EDE1-4890-07AD-770358205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62" y="119178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56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5B499-BC1F-D304-4460-A6EE6C4F6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D9D1F79B-74AA-1857-7123-BF1CCBCB4B3D}"/>
              </a:ext>
            </a:extLst>
          </p:cNvPr>
          <p:cNvSpPr/>
          <p:nvPr/>
        </p:nvSpPr>
        <p:spPr>
          <a:xfrm>
            <a:off x="0" y="1139976"/>
            <a:ext cx="24384000" cy="7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C56EDDCA-DC45-9F95-9C89-33CD395FFC77}"/>
              </a:ext>
            </a:extLst>
          </p:cNvPr>
          <p:cNvSpPr/>
          <p:nvPr/>
        </p:nvSpPr>
        <p:spPr>
          <a:xfrm>
            <a:off x="0" y="4857750"/>
            <a:ext cx="24384000" cy="7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39D004-BA37-026A-A4D8-866B1DB88694}"/>
              </a:ext>
            </a:extLst>
          </p:cNvPr>
          <p:cNvSpPr txBox="1"/>
          <p:nvPr/>
        </p:nvSpPr>
        <p:spPr>
          <a:xfrm>
            <a:off x="2133600" y="824746"/>
            <a:ext cx="20116800" cy="120956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AKTUALNY STATUS PRAC NAD PLANEM OGÓLNYM GMINY SIDRA</a:t>
            </a:r>
          </a:p>
          <a:p>
            <a:pPr algn="l"/>
            <a:endParaRPr lang="pl-PL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12000" algn="l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Prace nad planem ogólnym</a:t>
            </a:r>
          </a:p>
          <a:p>
            <a:pPr indent="-612000" algn="just"/>
            <a:r>
              <a:rPr lang="pl-PL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ogólny gminy Sidra jest w trakcie opracowywania.</a:t>
            </a:r>
          </a:p>
          <a:p>
            <a:pPr indent="-612000" algn="just"/>
            <a:r>
              <a:rPr lang="pl-PL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Rada Gminy Sidra podjęła Uchwałę Nr III/25/24 w dniu 9 sierpnia 2024 r. w sprawie przystąpienia do sporządzenia planu ogólnego gminy Sidra. Dnia 5 czerwca 2025 r. ogłoszono i zawiadomiono  o przystąpieniu do sporządzenia planu ogólnego gminy Sidra. Wyznaczono termin 21 dni na składanie wniosków, proces ten został zakończony.</a:t>
            </a:r>
          </a:p>
          <a:p>
            <a:pPr indent="-612000" algn="l"/>
            <a:endParaRPr lang="pl-PL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1200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DALSZE DZIAŁANIA DOTYCZĄCE SPORZĄDZENIA PLANU GÓLNEGO GMINY SIDRA</a:t>
            </a:r>
          </a:p>
          <a:p>
            <a:pPr algn="l"/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🌐 </a:t>
            </a:r>
            <a:r>
              <a:rPr lang="pl-P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Publikacja projektu w BIP</a:t>
            </a:r>
          </a:p>
          <a:p>
            <a:pPr algn="just"/>
            <a:r>
              <a:rPr lang="pl-PL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planu po sporządzeniu, będzie udostępniony na stronie Biuletynu Informacji Publicznej gminy Sidra – wszyscy będą mogli zapoznać się z jego treścią. Na tym etapie nie będzie można jeszcze składać uwag.</a:t>
            </a:r>
          </a:p>
          <a:p>
            <a:pPr algn="l"/>
            <a:endParaRPr lang="pl-PL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l-P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💬</a:t>
            </a:r>
            <a:r>
              <a:rPr lang="pl-P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Konsultacje społeczne</a:t>
            </a:r>
          </a:p>
          <a:p>
            <a:pPr algn="just"/>
            <a:r>
              <a:rPr lang="pl-PL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Składanie uwag będzie możliwe dopiero podczas konsultacji społecznych, które odbędą się po zakończeniu opiniowania                        i uzgodnień z instytucjami i organami.</a:t>
            </a:r>
          </a:p>
          <a:p>
            <a:pPr algn="just"/>
            <a:r>
              <a:rPr lang="pl-PL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planu będzie mógł ulec znacznym zmianom w wyniku zgłoszonych opinii i uzgodnień.</a:t>
            </a:r>
          </a:p>
          <a:p>
            <a:pPr algn="just"/>
            <a:r>
              <a:rPr lang="pl-PL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Poprawki wprowadzone na tym etapie wpłyną też na sposób rozstrzygnięcia wniosków zgłoszonych na początku prac nad planem.</a:t>
            </a:r>
          </a:p>
          <a:p>
            <a:pPr algn="l"/>
            <a:endParaRPr lang="pl-P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l-P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📌 Wykaz wniosków</a:t>
            </a:r>
          </a:p>
          <a:p>
            <a:pPr algn="just"/>
            <a:r>
              <a:rPr lang="pl-PL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Wykaz złożonych wniosków oraz propozycja ich rozpatrzenia zostanie opublikowany tuż przed rozpoczęciem konsultacji społecznych, zgodnie z ustawową procedurą.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2591852-107A-7589-A822-57F7372F7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62" y="119178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79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0A4B0-B586-FF0A-1515-743B96760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F8D968E7-3B43-38D7-F6A2-6BEA310C0D87}"/>
              </a:ext>
            </a:extLst>
          </p:cNvPr>
          <p:cNvSpPr/>
          <p:nvPr/>
        </p:nvSpPr>
        <p:spPr>
          <a:xfrm>
            <a:off x="0" y="1139976"/>
            <a:ext cx="24384000" cy="7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6171CC8-028A-334E-1B05-7858E23BA44C}"/>
              </a:ext>
            </a:extLst>
          </p:cNvPr>
          <p:cNvSpPr/>
          <p:nvPr/>
        </p:nvSpPr>
        <p:spPr>
          <a:xfrm>
            <a:off x="1211679" y="3122524"/>
            <a:ext cx="2277115" cy="26578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A7B3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Przystąpienie do sporządzenia planu ogólnego gminy 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4DC9198-5231-62DC-6B31-C9E10A8E724B}"/>
              </a:ext>
            </a:extLst>
          </p:cNvPr>
          <p:cNvSpPr/>
          <p:nvPr/>
        </p:nvSpPr>
        <p:spPr>
          <a:xfrm>
            <a:off x="3623998" y="3122520"/>
            <a:ext cx="2277114" cy="26578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A7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Formalne zbieranie wniosków od mieszkańców </a:t>
            </a:r>
          </a:p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instytucji 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73CF83E-2B42-8605-D4BD-7B1A5BB0AB0E}"/>
              </a:ext>
            </a:extLst>
          </p:cNvPr>
          <p:cNvSpPr/>
          <p:nvPr/>
        </p:nvSpPr>
        <p:spPr>
          <a:xfrm>
            <a:off x="6034269" y="3122520"/>
            <a:ext cx="2277114" cy="26578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Prace projektowe, analiza wniosków,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5616E79B-E2C0-697B-8CC4-B112272740EE}"/>
              </a:ext>
            </a:extLst>
          </p:cNvPr>
          <p:cNvSpPr/>
          <p:nvPr/>
        </p:nvSpPr>
        <p:spPr>
          <a:xfrm>
            <a:off x="8586626" y="3122523"/>
            <a:ext cx="2277113" cy="26578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Uzyskanie opinii i uzgodnień instytucji wskazanych </a:t>
            </a:r>
          </a:p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ustawie   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476EBF02-6203-F312-ED64-B55484ABB124}"/>
              </a:ext>
            </a:extLst>
          </p:cNvPr>
          <p:cNvCxnSpPr>
            <a:cxnSpLocks/>
          </p:cNvCxnSpPr>
          <p:nvPr/>
        </p:nvCxnSpPr>
        <p:spPr>
          <a:xfrm>
            <a:off x="8449004" y="3122520"/>
            <a:ext cx="0" cy="6045019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79097098-129E-DF29-9D75-80AFBF9718CB}"/>
              </a:ext>
            </a:extLst>
          </p:cNvPr>
          <p:cNvSpPr/>
          <p:nvPr/>
        </p:nvSpPr>
        <p:spPr>
          <a:xfrm>
            <a:off x="7294161" y="9167538"/>
            <a:ext cx="2316019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pl-PL" sz="1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Publikacja projektu </a:t>
            </a:r>
          </a:p>
          <a:p>
            <a:pPr algn="ctr"/>
            <a:r>
              <a:rPr lang="pl-PL" sz="1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planu na BIP</a:t>
            </a:r>
          </a:p>
        </p:txBody>
      </p:sp>
      <p:sp>
        <p:nvSpPr>
          <p:cNvPr id="25" name="Prostokąt 6">
            <a:extLst>
              <a:ext uri="{FF2B5EF4-FFF2-40B4-BE49-F238E27FC236}">
                <a16:creationId xmlns:a16="http://schemas.microsoft.com/office/drawing/2014/main" id="{40862DFD-6785-6B0E-C0B0-99A1BFA6116D}"/>
              </a:ext>
            </a:extLst>
          </p:cNvPr>
          <p:cNvSpPr/>
          <p:nvPr/>
        </p:nvSpPr>
        <p:spPr>
          <a:xfrm>
            <a:off x="11031654" y="3122523"/>
            <a:ext cx="2277113" cy="26578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Wprowadzanie zmian w wyniku zgłoszonych uzgodnień i opinii. </a:t>
            </a:r>
          </a:p>
        </p:txBody>
      </p:sp>
      <p:cxnSp>
        <p:nvCxnSpPr>
          <p:cNvPr id="26" name="Łącznik prosty ze strzałką 18">
            <a:extLst>
              <a:ext uri="{FF2B5EF4-FFF2-40B4-BE49-F238E27FC236}">
                <a16:creationId xmlns:a16="http://schemas.microsoft.com/office/drawing/2014/main" id="{C7D0138F-7D86-684C-5CD0-675DFE5CFC5A}"/>
              </a:ext>
            </a:extLst>
          </p:cNvPr>
          <p:cNvCxnSpPr>
            <a:cxnSpLocks/>
          </p:cNvCxnSpPr>
          <p:nvPr/>
        </p:nvCxnSpPr>
        <p:spPr>
          <a:xfrm>
            <a:off x="13445067" y="3122520"/>
            <a:ext cx="0" cy="6045019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rostokąt 27">
            <a:extLst>
              <a:ext uri="{FF2B5EF4-FFF2-40B4-BE49-F238E27FC236}">
                <a16:creationId xmlns:a16="http://schemas.microsoft.com/office/drawing/2014/main" id="{4A431138-76D6-40F8-76A7-A9E789603216}"/>
              </a:ext>
            </a:extLst>
          </p:cNvPr>
          <p:cNvSpPr/>
          <p:nvPr/>
        </p:nvSpPr>
        <p:spPr>
          <a:xfrm>
            <a:off x="12315448" y="9167539"/>
            <a:ext cx="2316019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pl-PL" sz="1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Publikacja projektu </a:t>
            </a:r>
          </a:p>
          <a:p>
            <a:pPr algn="ctr"/>
            <a:r>
              <a:rPr lang="pl-PL" sz="1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planu na BIP</a:t>
            </a:r>
          </a:p>
        </p:txBody>
      </p:sp>
      <p:sp>
        <p:nvSpPr>
          <p:cNvPr id="33" name="Prostokąt 6">
            <a:extLst>
              <a:ext uri="{FF2B5EF4-FFF2-40B4-BE49-F238E27FC236}">
                <a16:creationId xmlns:a16="http://schemas.microsoft.com/office/drawing/2014/main" id="{C2E0E7BE-9B67-6B56-16DE-16BA2F92E275}"/>
              </a:ext>
            </a:extLst>
          </p:cNvPr>
          <p:cNvSpPr/>
          <p:nvPr/>
        </p:nvSpPr>
        <p:spPr>
          <a:xfrm>
            <a:off x="13576072" y="3122523"/>
            <a:ext cx="2277113" cy="2657850"/>
          </a:xfrm>
          <a:prstGeom prst="rect">
            <a:avLst/>
          </a:prstGeom>
          <a:solidFill>
            <a:srgbClr val="009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Wykaz wniosków wraz </a:t>
            </a:r>
          </a:p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propozycją ich rozpatrzenia </a:t>
            </a:r>
          </a:p>
        </p:txBody>
      </p:sp>
      <p:sp>
        <p:nvSpPr>
          <p:cNvPr id="37" name="Prostokąt 6">
            <a:extLst>
              <a:ext uri="{FF2B5EF4-FFF2-40B4-BE49-F238E27FC236}">
                <a16:creationId xmlns:a16="http://schemas.microsoft.com/office/drawing/2014/main" id="{17291D78-5458-0D45-1CA2-7594FD8505AD}"/>
              </a:ext>
            </a:extLst>
          </p:cNvPr>
          <p:cNvSpPr/>
          <p:nvPr/>
        </p:nvSpPr>
        <p:spPr>
          <a:xfrm>
            <a:off x="16001219" y="3122523"/>
            <a:ext cx="2277113" cy="2657850"/>
          </a:xfrm>
          <a:prstGeom prst="rect">
            <a:avLst/>
          </a:prstGeom>
          <a:solidFill>
            <a:srgbClr val="009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Konsultacje społeczne</a:t>
            </a:r>
          </a:p>
        </p:txBody>
      </p:sp>
      <p:sp>
        <p:nvSpPr>
          <p:cNvPr id="38" name="Prostokąt 6">
            <a:extLst>
              <a:ext uri="{FF2B5EF4-FFF2-40B4-BE49-F238E27FC236}">
                <a16:creationId xmlns:a16="http://schemas.microsoft.com/office/drawing/2014/main" id="{37EF4CD9-EB2D-DB23-83D6-6437DF5F4B29}"/>
              </a:ext>
            </a:extLst>
          </p:cNvPr>
          <p:cNvSpPr/>
          <p:nvPr/>
        </p:nvSpPr>
        <p:spPr>
          <a:xfrm>
            <a:off x="18446247" y="3122523"/>
            <a:ext cx="2205836" cy="2657850"/>
          </a:xfrm>
          <a:prstGeom prst="rect">
            <a:avLst/>
          </a:prstGeom>
          <a:solidFill>
            <a:srgbClr val="009E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Wprowadzanie zmian w wyniku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konsultacji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 </a:t>
            </a:r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ponowienie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niez</a:t>
            </a:r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będnym zakresie czynności</a:t>
            </a:r>
          </a:p>
        </p:txBody>
      </p:sp>
      <p:sp>
        <p:nvSpPr>
          <p:cNvPr id="39" name="Prostokąt 6">
            <a:extLst>
              <a:ext uri="{FF2B5EF4-FFF2-40B4-BE49-F238E27FC236}">
                <a16:creationId xmlns:a16="http://schemas.microsoft.com/office/drawing/2014/main" id="{D2307B8E-17CA-7459-E2D0-351ECDDFCBF0}"/>
              </a:ext>
            </a:extLst>
          </p:cNvPr>
          <p:cNvSpPr/>
          <p:nvPr/>
        </p:nvSpPr>
        <p:spPr>
          <a:xfrm>
            <a:off x="20940841" y="3122520"/>
            <a:ext cx="2277113" cy="2657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Przedstawienie radzie gminy  projektu do uchwalenia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B137C8-C196-F9BE-DD80-DE8EB76E5894}"/>
              </a:ext>
            </a:extLst>
          </p:cNvPr>
          <p:cNvSpPr txBox="1"/>
          <p:nvPr/>
        </p:nvSpPr>
        <p:spPr>
          <a:xfrm>
            <a:off x="2724149" y="1247373"/>
            <a:ext cx="20116800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ETAPY PRACY NAD PLANEM OGÓLNYM GMINY</a:t>
            </a:r>
          </a:p>
        </p:txBody>
      </p:sp>
      <p:cxnSp>
        <p:nvCxnSpPr>
          <p:cNvPr id="46" name="Łącznik prosty ze strzałką 18">
            <a:extLst>
              <a:ext uri="{FF2B5EF4-FFF2-40B4-BE49-F238E27FC236}">
                <a16:creationId xmlns:a16="http://schemas.microsoft.com/office/drawing/2014/main" id="{0460587A-B74C-1832-3F16-EA00184D43AF}"/>
              </a:ext>
            </a:extLst>
          </p:cNvPr>
          <p:cNvCxnSpPr>
            <a:cxnSpLocks/>
          </p:cNvCxnSpPr>
          <p:nvPr/>
        </p:nvCxnSpPr>
        <p:spPr>
          <a:xfrm>
            <a:off x="20791714" y="3122520"/>
            <a:ext cx="0" cy="6045019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rostokąt 27">
            <a:extLst>
              <a:ext uri="{FF2B5EF4-FFF2-40B4-BE49-F238E27FC236}">
                <a16:creationId xmlns:a16="http://schemas.microsoft.com/office/drawing/2014/main" id="{0EF24C0B-7DD5-6C0D-4FF0-4BCC48CF3F8C}"/>
              </a:ext>
            </a:extLst>
          </p:cNvPr>
          <p:cNvSpPr/>
          <p:nvPr/>
        </p:nvSpPr>
        <p:spPr>
          <a:xfrm>
            <a:off x="19627529" y="9167537"/>
            <a:ext cx="2316019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pl-PL" sz="1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Publikacja projektu </a:t>
            </a:r>
          </a:p>
          <a:p>
            <a:pPr algn="ctr"/>
            <a:r>
              <a:rPr lang="pl-PL" sz="1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planu na BIP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4E20BB7-632D-BD80-B3C8-65E9A9052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62" y="119178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87FA7747-AB1E-A5A9-F3FA-6A4995004428}"/>
              </a:ext>
            </a:extLst>
          </p:cNvPr>
          <p:cNvSpPr/>
          <p:nvPr/>
        </p:nvSpPr>
        <p:spPr>
          <a:xfrm>
            <a:off x="1211679" y="6830729"/>
            <a:ext cx="2276019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 zakończony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DFCFBDF-4A22-85E7-B732-C599B4BD0F2C}"/>
              </a:ext>
            </a:extLst>
          </p:cNvPr>
          <p:cNvSpPr/>
          <p:nvPr/>
        </p:nvSpPr>
        <p:spPr>
          <a:xfrm>
            <a:off x="3623998" y="6830729"/>
            <a:ext cx="2277115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 zakończony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803D5CF-41FC-0ADC-A804-629A8B97096C}"/>
              </a:ext>
            </a:extLst>
          </p:cNvPr>
          <p:cNvSpPr/>
          <p:nvPr/>
        </p:nvSpPr>
        <p:spPr>
          <a:xfrm>
            <a:off x="6037413" y="6830729"/>
            <a:ext cx="2273971" cy="1015663"/>
          </a:xfrm>
          <a:prstGeom prst="rect">
            <a:avLst/>
          </a:prstGeom>
          <a:solidFill>
            <a:srgbClr val="FB8005"/>
          </a:solidFill>
          <a:ln>
            <a:solidFill>
              <a:srgbClr val="FB800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AKTUALNY </a:t>
            </a:r>
          </a:p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16385BAF-2950-9D4D-5A5F-5A1F0EEB42F8}"/>
              </a:ext>
            </a:extLst>
          </p:cNvPr>
          <p:cNvSpPr/>
          <p:nvPr/>
        </p:nvSpPr>
        <p:spPr>
          <a:xfrm>
            <a:off x="8586626" y="6830729"/>
            <a:ext cx="2277115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przewidziany termin  </a:t>
            </a:r>
          </a:p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kwartał 2026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416C2DFD-A2E3-5E14-3BE2-3589E06F73B3}"/>
              </a:ext>
            </a:extLst>
          </p:cNvPr>
          <p:cNvSpPr/>
          <p:nvPr/>
        </p:nvSpPr>
        <p:spPr>
          <a:xfrm>
            <a:off x="20940842" y="6830729"/>
            <a:ext cx="2277112" cy="1015659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przewidziany termin  </a:t>
            </a:r>
          </a:p>
          <a:p>
            <a:pPr algn="ctr"/>
            <a:r>
              <a:rPr lang="pl-PL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przed 30 czerwca </a:t>
            </a:r>
          </a:p>
          <a:p>
            <a:pPr algn="ctr"/>
            <a:r>
              <a:rPr lang="pl-PL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r.</a:t>
            </a: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18D7CFB-0B4E-1D02-356D-DC5BD0FE2857}"/>
              </a:ext>
            </a:extLst>
          </p:cNvPr>
          <p:cNvSpPr/>
          <p:nvPr/>
        </p:nvSpPr>
        <p:spPr>
          <a:xfrm>
            <a:off x="11044701" y="6830728"/>
            <a:ext cx="2277115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A1203E50-A732-3D68-11BE-64FA730D6E4F}"/>
              </a:ext>
            </a:extLst>
          </p:cNvPr>
          <p:cNvSpPr/>
          <p:nvPr/>
        </p:nvSpPr>
        <p:spPr>
          <a:xfrm>
            <a:off x="13576070" y="6830727"/>
            <a:ext cx="2277115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Prostokąt 39">
            <a:extLst>
              <a:ext uri="{FF2B5EF4-FFF2-40B4-BE49-F238E27FC236}">
                <a16:creationId xmlns:a16="http://schemas.microsoft.com/office/drawing/2014/main" id="{17C3AB05-83A5-7ADE-EA4B-0B9C99A69E72}"/>
              </a:ext>
            </a:extLst>
          </p:cNvPr>
          <p:cNvSpPr/>
          <p:nvPr/>
        </p:nvSpPr>
        <p:spPr>
          <a:xfrm>
            <a:off x="16021098" y="6830726"/>
            <a:ext cx="2275934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CB5C845E-8E78-FF2D-D384-3DC0D605BC45}"/>
              </a:ext>
            </a:extLst>
          </p:cNvPr>
          <p:cNvSpPr/>
          <p:nvPr/>
        </p:nvSpPr>
        <p:spPr>
          <a:xfrm>
            <a:off x="18455713" y="6830725"/>
            <a:ext cx="2196369" cy="1015663"/>
          </a:xfrm>
          <a:prstGeom prst="rect">
            <a:avLst/>
          </a:prstGeom>
          <a:solidFill>
            <a:srgbClr val="DCB797"/>
          </a:solidFill>
          <a:ln>
            <a:solidFill>
              <a:srgbClr val="DCB7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AD74D992-AB98-6AAE-D05B-569975CF178D}"/>
              </a:ext>
            </a:extLst>
          </p:cNvPr>
          <p:cNvCxnSpPr>
            <a:cxnSpLocks/>
          </p:cNvCxnSpPr>
          <p:nvPr/>
        </p:nvCxnSpPr>
        <p:spPr>
          <a:xfrm>
            <a:off x="2391104" y="595930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4B5644FE-3246-68E2-7FFD-527501E2BCF3}"/>
              </a:ext>
            </a:extLst>
          </p:cNvPr>
          <p:cNvCxnSpPr>
            <a:cxnSpLocks/>
          </p:cNvCxnSpPr>
          <p:nvPr/>
        </p:nvCxnSpPr>
        <p:spPr>
          <a:xfrm>
            <a:off x="4734254" y="595930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79F39AA7-F1F1-1530-5818-825AC21E9550}"/>
              </a:ext>
            </a:extLst>
          </p:cNvPr>
          <p:cNvCxnSpPr>
            <a:cxnSpLocks/>
          </p:cNvCxnSpPr>
          <p:nvPr/>
        </p:nvCxnSpPr>
        <p:spPr>
          <a:xfrm>
            <a:off x="7189715" y="597835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BBBA073E-A308-FB7A-BAFF-61701153C328}"/>
              </a:ext>
            </a:extLst>
          </p:cNvPr>
          <p:cNvCxnSpPr>
            <a:cxnSpLocks/>
          </p:cNvCxnSpPr>
          <p:nvPr/>
        </p:nvCxnSpPr>
        <p:spPr>
          <a:xfrm>
            <a:off x="9801554" y="595930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B8B4555F-4D00-F371-C293-9EF32A6D02CE}"/>
              </a:ext>
            </a:extLst>
          </p:cNvPr>
          <p:cNvCxnSpPr>
            <a:cxnSpLocks/>
          </p:cNvCxnSpPr>
          <p:nvPr/>
        </p:nvCxnSpPr>
        <p:spPr>
          <a:xfrm>
            <a:off x="12230100" y="594025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ze strzałką 64">
            <a:extLst>
              <a:ext uri="{FF2B5EF4-FFF2-40B4-BE49-F238E27FC236}">
                <a16:creationId xmlns:a16="http://schemas.microsoft.com/office/drawing/2014/main" id="{D5E30F4B-DAE8-1A20-950D-5A1372C6E2DA}"/>
              </a:ext>
            </a:extLst>
          </p:cNvPr>
          <p:cNvCxnSpPr>
            <a:cxnSpLocks/>
          </p:cNvCxnSpPr>
          <p:nvPr/>
        </p:nvCxnSpPr>
        <p:spPr>
          <a:xfrm>
            <a:off x="14773604" y="597835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03809100-4F0F-B6E1-4FD7-7987F80DCD62}"/>
              </a:ext>
            </a:extLst>
          </p:cNvPr>
          <p:cNvCxnSpPr>
            <a:cxnSpLocks/>
          </p:cNvCxnSpPr>
          <p:nvPr/>
        </p:nvCxnSpPr>
        <p:spPr>
          <a:xfrm>
            <a:off x="17192954" y="595930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93180C19-21F1-465A-63F7-160A3C0D6D49}"/>
              </a:ext>
            </a:extLst>
          </p:cNvPr>
          <p:cNvCxnSpPr>
            <a:cxnSpLocks/>
          </p:cNvCxnSpPr>
          <p:nvPr/>
        </p:nvCxnSpPr>
        <p:spPr>
          <a:xfrm>
            <a:off x="19510208" y="594025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ze strzałką 67">
            <a:extLst>
              <a:ext uri="{FF2B5EF4-FFF2-40B4-BE49-F238E27FC236}">
                <a16:creationId xmlns:a16="http://schemas.microsoft.com/office/drawing/2014/main" id="{97E62B5C-758B-BE15-F1A1-AECA1ECF646A}"/>
              </a:ext>
            </a:extLst>
          </p:cNvPr>
          <p:cNvCxnSpPr>
            <a:cxnSpLocks/>
          </p:cNvCxnSpPr>
          <p:nvPr/>
        </p:nvCxnSpPr>
        <p:spPr>
          <a:xfrm>
            <a:off x="22183127" y="5959300"/>
            <a:ext cx="0" cy="67010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43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3B4BC84-D8AA-B65B-D652-32F6C94BB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62" y="119178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 descr="Obraz zawierający tekst, zrzut ekranu, Czcionka, Równolegle&#10;&#10;Zawartość wygenerowana przez AI może być niepoprawna.">
            <a:extLst>
              <a:ext uri="{FF2B5EF4-FFF2-40B4-BE49-F238E27FC236}">
                <a16:creationId xmlns:a16="http://schemas.microsoft.com/office/drawing/2014/main" id="{60A22543-AEB9-55FF-795A-C154A7BFD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212" r="2366" b="3111"/>
          <a:stretch>
            <a:fillRect/>
          </a:stretch>
        </p:blipFill>
        <p:spPr>
          <a:xfrm>
            <a:off x="0" y="-1"/>
            <a:ext cx="17297400" cy="13716001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5E7683B-6CAA-FBA6-936A-0274E87C5A29}"/>
              </a:ext>
            </a:extLst>
          </p:cNvPr>
          <p:cNvSpPr txBox="1"/>
          <p:nvPr/>
        </p:nvSpPr>
        <p:spPr>
          <a:xfrm>
            <a:off x="17627795" y="989725"/>
            <a:ext cx="6304492" cy="11736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każdej ze stref planistycznych będą mogły wystąpić ściśle określone funkcje terenu,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strefy mają przypisany profil podstawowy, który po zdefiniowaniu strefy powinien pozostać taki sam,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profilu dodatkowego gmina może wybrać funkcje, które wystąpią na danym terenie – zgodnie z uwarunkowaniami oraz prowadzoną polityką przestrzenną,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zatwierdzeniu planu, wszystkie wybrane w danej strefie funkcje terenu (niezależnie czy pochodzą z katalogu podstawowego, czy dodatkowego), będą miały ten sam status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pl-PL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Poszczególne strefy posiadają określone podstawowe parametry zabudowy                     i zagospodarowania terenu, takie jak:</a:t>
            </a:r>
          </a:p>
          <a:p>
            <a:pPr algn="just"/>
            <a:endParaRPr lang="pl-PL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maksymalna nadziemna intensywność zabudowy,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maksymalna wysokość zabudowy,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maksymalny udział powierzchni zabudowy,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minimalny udział powierzchni biologicznie czynnej.</a:t>
            </a:r>
            <a:endParaRPr lang="pl-PL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33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2713C-75A8-00FD-CAC7-C2E6FCD49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80A3ABD4-02E9-4BE0-6D53-DB6AF7577345}"/>
              </a:ext>
            </a:extLst>
          </p:cNvPr>
          <p:cNvSpPr/>
          <p:nvPr/>
        </p:nvSpPr>
        <p:spPr>
          <a:xfrm>
            <a:off x="0" y="1139976"/>
            <a:ext cx="24384000" cy="25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E492CB-C575-9AD9-CFE9-45632C233214}"/>
              </a:ext>
            </a:extLst>
          </p:cNvPr>
          <p:cNvSpPr txBox="1"/>
          <p:nvPr/>
        </p:nvSpPr>
        <p:spPr>
          <a:xfrm>
            <a:off x="2307336" y="1273326"/>
            <a:ext cx="20116800" cy="3231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pl-PL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KONSEKWENCJE BRAKU </a:t>
            </a:r>
          </a:p>
          <a:p>
            <a:pPr algn="ctr"/>
            <a:r>
              <a:rPr lang="pl-PL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PLANU OGÓLNEGO GMINY</a:t>
            </a:r>
          </a:p>
          <a:p>
            <a:pPr algn="just"/>
            <a:endParaRPr lang="pl-PL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16640BD-51D3-38B4-8BAA-F5898F0D2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62" y="11917846"/>
            <a:ext cx="1114425" cy="165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7644545-3DC4-C6DB-D19A-BBCC57055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601" y="6751845"/>
            <a:ext cx="5896798" cy="436305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570860E-3BA4-FB63-33A2-22A8C55A1520}"/>
              </a:ext>
            </a:extLst>
          </p:cNvPr>
          <p:cNvSpPr txBox="1"/>
          <p:nvPr/>
        </p:nvSpPr>
        <p:spPr>
          <a:xfrm>
            <a:off x="2391918" y="5418147"/>
            <a:ext cx="19947636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Brak możliwości sporządzania miejscowych planów zagospodarowania przestrzennego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Brak możliwości wydawania decyzji o warunkach zabudowy</a:t>
            </a: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9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11B1ED08A4A3479FF3DD3CF19B8CAC" ma:contentTypeVersion="18" ma:contentTypeDescription="Create a new document." ma:contentTypeScope="" ma:versionID="8a269e43c2eea26dc955d9967ee4f69a">
  <xsd:schema xmlns:xsd="http://www.w3.org/2001/XMLSchema" xmlns:xs="http://www.w3.org/2001/XMLSchema" xmlns:p="http://schemas.microsoft.com/office/2006/metadata/properties" xmlns:ns2="87c5389a-ceb2-453e-93a2-86876f6a9cb9" xmlns:ns3="c28649a1-b77e-427c-8258-c6e124fbe538" targetNamespace="http://schemas.microsoft.com/office/2006/metadata/properties" ma:root="true" ma:fieldsID="9620b019cea7556256490d73a3568379" ns2:_="" ns3:_="">
    <xsd:import namespace="87c5389a-ceb2-453e-93a2-86876f6a9cb9"/>
    <xsd:import namespace="c28649a1-b77e-427c-8258-c6e124fbe5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c5389a-ceb2-453e-93a2-86876f6a9c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3fdd4bf-412a-4740-b84b-d2e65a2669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649a1-b77e-427c-8258-c6e124fbe53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d13e205-f53c-424b-8aad-3297993df684}" ma:internalName="TaxCatchAll" ma:showField="CatchAllData" ma:web="c28649a1-b77e-427c-8258-c6e124fbe5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8649a1-b77e-427c-8258-c6e124fbe538" xsi:nil="true"/>
    <lcf76f155ced4ddcb4097134ff3c332f xmlns="87c5389a-ceb2-453e-93a2-86876f6a9cb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BA5FC9-19A0-43C2-89DA-66C4C383E0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c5389a-ceb2-453e-93a2-86876f6a9cb9"/>
    <ds:schemaRef ds:uri="c28649a1-b77e-427c-8258-c6e124fbe5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81AA38-5FBD-4745-8EDE-E4BD76AB84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A4D556-FD03-4766-A3C0-0C079B8BADC8}">
  <ds:schemaRefs>
    <ds:schemaRef ds:uri="http://purl.org/dc/elements/1.1/"/>
    <ds:schemaRef ds:uri="http://schemas.microsoft.com/office/2006/documentManagement/types"/>
    <ds:schemaRef ds:uri="87c5389a-ceb2-453e-93a2-86876f6a9cb9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c28649a1-b77e-427c-8258-c6e124fbe538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12675</TotalTime>
  <Words>672</Words>
  <Application>Microsoft Office PowerPoint</Application>
  <PresentationFormat>Niestandardowy</PresentationFormat>
  <Paragraphs>82</Paragraphs>
  <Slides>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Times New Roman</vt:lpstr>
      <vt:lpstr>Arial</vt:lpstr>
      <vt:lpstr>Helvetica Neue</vt:lpstr>
      <vt:lpstr>Source Sans Pro</vt:lpstr>
      <vt:lpstr>Corbel</vt:lpstr>
      <vt:lpstr>White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Ulrik Raysse</dc:creator>
  <cp:lastModifiedBy>PBPP</cp:lastModifiedBy>
  <cp:revision>264</cp:revision>
  <cp:lastPrinted>2025-10-15T07:07:43Z</cp:lastPrinted>
  <dcterms:modified xsi:type="dcterms:W3CDTF">2025-10-15T10:48:07Z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0x0101007111B1ED08A4A3479FF3DD3CF19B8CAC</vt:lpwstr>
  </property>
  <property fmtid="{D5CDD505-2E9C-101B-9397-08002B2CF9AE}" pid="3" name="MediaServiceImageTags">
    <vt:lpwstr/>
  </property>
</Properties>
</file>